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handoutMasterIdLst>
    <p:handoutMasterId r:id="rId17"/>
  </p:handoutMasterIdLst>
  <p:sldIdLst>
    <p:sldId id="256" r:id="rId5"/>
    <p:sldId id="260" r:id="rId6"/>
    <p:sldId id="261" r:id="rId7"/>
    <p:sldId id="257" r:id="rId8"/>
    <p:sldId id="262" r:id="rId9"/>
    <p:sldId id="264" r:id="rId10"/>
    <p:sldId id="263" r:id="rId11"/>
    <p:sldId id="265" r:id="rId12"/>
    <p:sldId id="267" r:id="rId13"/>
    <p:sldId id="266" r:id="rId14"/>
    <p:sldId id="268" r:id="rId15"/>
    <p:sldId id="269" r:id="rId16"/>
  </p:sldIdLst>
  <p:sldSz cx="18288000" cy="10287000"/>
  <p:notesSz cx="6858000" cy="9144000"/>
  <p:embeddedFontLst>
    <p:embeddedFont>
      <p:font typeface="Arial Nova" panose="020B0504020202020204" pitchFamily="34" charset="0"/>
      <p:regular r:id="rId18"/>
      <p:bold r:id="rId19"/>
      <p:italic r:id="rId20"/>
      <p:boldItalic r:id="rId21"/>
    </p:embeddedFont>
    <p:embeddedFont>
      <p:font typeface="Montserrat Classic" panose="020B0604020202020204" charset="0"/>
      <p:regular r:id="rId22"/>
    </p:embeddedFont>
    <p:embeddedFont>
      <p:font typeface="Open Sans Light" panose="020B0306030504020204" pitchFamily="34" charset="0"/>
      <p:regular r:id="rId23"/>
      <p:italic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4D3C"/>
    <a:srgbClr val="145641"/>
    <a:srgbClr val="FFCB25"/>
    <a:srgbClr val="1B43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322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2" d="100"/>
          <a:sy n="62" d="100"/>
        </p:scale>
        <p:origin x="2371" y="7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4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3.fntdata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7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hil Regan" userId="77bfe6d9d79dd0e8" providerId="LiveId" clId="{CA223D29-C29B-4E6B-8C75-0A7871E98735}"/>
    <pc:docChg chg="custSel modSld">
      <pc:chgData name="Phil Regan" userId="77bfe6d9d79dd0e8" providerId="LiveId" clId="{CA223D29-C29B-4E6B-8C75-0A7871E98735}" dt="2026-04-26T19:25:13.407" v="4" actId="14100"/>
      <pc:docMkLst>
        <pc:docMk/>
      </pc:docMkLst>
      <pc:sldChg chg="addSp delSp modSp mod">
        <pc:chgData name="Phil Regan" userId="77bfe6d9d79dd0e8" providerId="LiveId" clId="{CA223D29-C29B-4E6B-8C75-0A7871E98735}" dt="2026-04-26T19:25:13.407" v="4" actId="14100"/>
        <pc:sldMkLst>
          <pc:docMk/>
          <pc:sldMk cId="0" sldId="267"/>
        </pc:sldMkLst>
        <pc:picChg chg="add mod modCrop">
          <ac:chgData name="Phil Regan" userId="77bfe6d9d79dd0e8" providerId="LiveId" clId="{CA223D29-C29B-4E6B-8C75-0A7871E98735}" dt="2026-04-26T19:25:13.407" v="4" actId="14100"/>
          <ac:picMkLst>
            <pc:docMk/>
            <pc:sldMk cId="0" sldId="267"/>
            <ac:picMk id="5" creationId="{8F22921A-8275-46B7-A612-885C33D842A8}"/>
          </ac:picMkLst>
        </pc:picChg>
        <pc:picChg chg="del">
          <ac:chgData name="Phil Regan" userId="77bfe6d9d79dd0e8" providerId="LiveId" clId="{CA223D29-C29B-4E6B-8C75-0A7871E98735}" dt="2026-04-26T19:22:15.263" v="0" actId="478"/>
          <ac:picMkLst>
            <pc:docMk/>
            <pc:sldMk cId="0" sldId="267"/>
            <ac:picMk id="6" creationId="{A22ADCF9-B2E2-7203-97EF-6A53E3CDE80D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DEE2067-CF0D-10DE-9630-D4CB7A2E0D5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79498D-6B9E-A940-EDC4-50A8EB09313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2094AA-C0B1-4E28-8ED5-A7EEA261658A}" type="datetimeFigureOut">
              <a:rPr lang="en-GB" smtClean="0"/>
              <a:t>26/04/2026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24105F-191D-68BB-56CD-5D6E3D9E740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9C21DE-7899-1ACD-BF15-F49385EF40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B11CF2-8CB4-4BA6-9FBF-B342B8FA83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837434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jpeg"/><Relationship Id="rId7" Type="http://schemas.openxmlformats.org/officeDocument/2006/relationships/image" Target="../media/image6.sv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10" Type="http://schemas.openxmlformats.org/officeDocument/2006/relationships/hyperlink" Target="https://www.socialfuturo.com/noticias-tecnologicas/empresas-chinas-adquieren-equipos-estadounidenses-para-fabricar-chips-avanzados-a-pesar-de-nuevas-restricciones/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travellermovement.org.uk/" TargetMode="Externa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zvAv3jZB8dQ?feature=oembed" TargetMode="Externa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5" Type="http://schemas.openxmlformats.org/officeDocument/2006/relationships/slide" Target="slide8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slide" Target="slide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hyperlink" Target="https://www.youtube.com/watch?v=Dl2bZNqHMcI" TargetMode="External"/><Relationship Id="rId7" Type="http://schemas.openxmlformats.org/officeDocument/2006/relationships/slide" Target="slide4.xml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watch?v=m7IybdAAd54" TargetMode="External"/><Relationship Id="rId5" Type="http://schemas.openxmlformats.org/officeDocument/2006/relationships/hyperlink" Target="https://www.youtube.com/watch?v=AwG1fJVAotk" TargetMode="Externa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hyperlink" Target="https://www.youtube.com/watch?v=80xgUlOm7UQ" TargetMode="External"/><Relationship Id="rId7" Type="http://schemas.openxmlformats.org/officeDocument/2006/relationships/hyperlink" Target="https://www.youtube.com/watch?v=tXMW2HPT7ag" TargetMode="External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watch?v=L2ZqSzcRjEg" TargetMode="External"/><Relationship Id="rId5" Type="http://schemas.openxmlformats.org/officeDocument/2006/relationships/hyperlink" Target="https://www.youtube.com/watch?v=Fpy94aw4xyM" TargetMode="External"/><Relationship Id="rId4" Type="http://schemas.openxmlformats.org/officeDocument/2006/relationships/hyperlink" Target="https://www.youtube.com/watch?v=kHUUMIBGR_g" TargetMode="External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019EF326-6E63-4F4E-91CF-BCD8277CE6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41" t="5854" r="4800" b="5324"/>
          <a:stretch/>
        </p:blipFill>
        <p:spPr>
          <a:xfrm>
            <a:off x="-28575" y="-18027"/>
            <a:ext cx="10669765" cy="9716882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257447" y="2303238"/>
            <a:ext cx="6134355" cy="6723751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37030" y="2040989"/>
            <a:ext cx="3972891" cy="2746261"/>
          </a:xfrm>
          <a:prstGeom prst="rect">
            <a:avLst/>
          </a:prstGeom>
        </p:spPr>
      </p:pic>
      <p:sp>
        <p:nvSpPr>
          <p:cNvPr id="21" name="TextBox 21"/>
          <p:cNvSpPr txBox="1"/>
          <p:nvPr/>
        </p:nvSpPr>
        <p:spPr>
          <a:xfrm>
            <a:off x="11724628" y="9509327"/>
            <a:ext cx="377920" cy="648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54"/>
              </a:lnSpc>
            </a:pPr>
            <a:r>
              <a:rPr lang="en-US" sz="3824">
                <a:solidFill>
                  <a:srgbClr val="FFFFF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7C3B10-068B-2645-7FE9-8FD4C9C143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915" y="6130495"/>
            <a:ext cx="3981450" cy="11430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6AB2827-1779-4A9F-9756-C409E7522BD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927" t="14986" r="3700"/>
          <a:stretch/>
        </p:blipFill>
        <p:spPr>
          <a:xfrm>
            <a:off x="16299682" y="7616697"/>
            <a:ext cx="1988318" cy="19804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9AD8E69-7B27-2B8D-BED5-F11DB812693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15327"/>
          <a:stretch>
            <a:fillRect/>
          </a:stretch>
        </p:blipFill>
        <p:spPr>
          <a:xfrm>
            <a:off x="10082178" y="2067561"/>
            <a:ext cx="7768792" cy="4698633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05F440D2-1272-DB4C-88B7-E10AC728FD2F}"/>
              </a:ext>
            </a:extLst>
          </p:cNvPr>
          <p:cNvGrpSpPr/>
          <p:nvPr/>
        </p:nvGrpSpPr>
        <p:grpSpPr>
          <a:xfrm>
            <a:off x="-28575" y="9475176"/>
            <a:ext cx="18345150" cy="809859"/>
            <a:chOff x="-28575" y="9475176"/>
            <a:chExt cx="18345150" cy="809859"/>
          </a:xfrm>
        </p:grpSpPr>
        <p:grpSp>
          <p:nvGrpSpPr>
            <p:cNvPr id="9" name="Group 9"/>
            <p:cNvGrpSpPr/>
            <p:nvPr/>
          </p:nvGrpSpPr>
          <p:grpSpPr>
            <a:xfrm>
              <a:off x="-28575" y="9475176"/>
              <a:ext cx="18345150" cy="809859"/>
              <a:chOff x="0" y="0"/>
              <a:chExt cx="6327690" cy="191389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6327691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6327691" h="1913890">
                    <a:moveTo>
                      <a:pt x="0" y="0"/>
                    </a:moveTo>
                    <a:lnTo>
                      <a:pt x="6327691" y="0"/>
                    </a:lnTo>
                    <a:lnTo>
                      <a:pt x="6327691" y="1913890"/>
                    </a:lnTo>
                    <a:lnTo>
                      <a:pt x="0" y="1913890"/>
                    </a:lnTo>
                    <a:close/>
                  </a:path>
                </a:pathLst>
              </a:custGeom>
              <a:solidFill>
                <a:srgbClr val="145641"/>
              </a:solidFill>
            </p:spPr>
            <p:txBody>
              <a:bodyPr/>
              <a:lstStyle/>
              <a:p>
                <a:endParaRPr lang="en-GB" dirty="0"/>
              </a:p>
            </p:txBody>
          </p:sp>
        </p:grpSp>
        <p:pic>
          <p:nvPicPr>
            <p:cNvPr id="12" name="Picture 12"/>
            <p:cNvPicPr>
              <a:picLocks noChangeAspect="1"/>
            </p:cNvPicPr>
            <p:nvPr/>
          </p:nvPicPr>
          <p:blipFill>
            <a:blip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3906268" y="9650719"/>
              <a:ext cx="514350" cy="514350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4534918" y="9650719"/>
              <a:ext cx="533236" cy="533236"/>
            </a:xfrm>
            <a:prstGeom prst="rect">
              <a:avLst/>
            </a:prstGeom>
          </p:spPr>
        </p:pic>
        <p:sp>
          <p:nvSpPr>
            <p:cNvPr id="18" name="TextBox 18"/>
            <p:cNvSpPr txBox="1"/>
            <p:nvPr/>
          </p:nvSpPr>
          <p:spPr>
            <a:xfrm>
              <a:off x="12202120" y="9698855"/>
              <a:ext cx="3037880" cy="352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FFFFFF"/>
                  </a:solidFill>
                  <a:latin typeface="Montserrat Classic"/>
                </a:rPr>
                <a:t>The Traveller Movement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282934" y="9716882"/>
              <a:ext cx="2312491" cy="3190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FFFFFF"/>
                  </a:solidFill>
                  <a:latin typeface="Montserrat Classic"/>
                </a:rPr>
                <a:t>@</a:t>
              </a:r>
              <a:r>
                <a:rPr lang="en-US">
                  <a:solidFill>
                    <a:srgbClr val="FFFFFF"/>
                  </a:solidFill>
                  <a:latin typeface="Montserrat Classic"/>
                </a:rPr>
                <a:t>GypsyTravellerM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5286727" y="9707869"/>
              <a:ext cx="3037880" cy="352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FFFFFF"/>
                  </a:solidFill>
                  <a:latin typeface="Montserrat Classic"/>
                </a:rPr>
                <a:t>The Traveller Movement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1724628" y="9597144"/>
              <a:ext cx="367479" cy="41941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FFFFFF"/>
                  </a:solidFill>
                  <a:latin typeface="Open Sans Light"/>
                </a:rPr>
                <a:t>c</a:t>
              </a:r>
            </a:p>
          </p:txBody>
        </p:sp>
        <p:pic>
          <p:nvPicPr>
            <p:cNvPr id="2" name="Picture 1" descr="A white x on a black background&#10;&#10;Description automatically generated">
              <a:extLst>
                <a:ext uri="{FF2B5EF4-FFF2-40B4-BE49-F238E27FC236}">
                  <a16:creationId xmlns:a16="http://schemas.microsoft.com/office/drawing/2014/main" id="{34D73C4F-7A4D-C0BE-A5A0-03A574EC716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837473B0-CC2E-450A-ABE3-18F120FF3D39}">
                  <a1611:picAttrSrcUrl xmlns:a1611="http://schemas.microsoft.com/office/drawing/2016/11/main" r:id="rId10"/>
                </a:ext>
              </a:extLst>
            </a:blip>
            <a:stretch>
              <a:fillRect/>
            </a:stretch>
          </p:blipFill>
          <p:spPr>
            <a:xfrm>
              <a:off x="437030" y="9637955"/>
              <a:ext cx="840441" cy="491266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5F10F39-0141-8EFA-D783-A50825385436}"/>
              </a:ext>
            </a:extLst>
          </p:cNvPr>
          <p:cNvSpPr txBox="1"/>
          <p:nvPr/>
        </p:nvSpPr>
        <p:spPr>
          <a:xfrm>
            <a:off x="11051652" y="6574863"/>
            <a:ext cx="58298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 Nova" panose="020B0504020202020204" pitchFamily="34" charset="0"/>
                <a:cs typeface="Times New Roman" panose="02020603050405020304" pitchFamily="18" charset="0"/>
              </a:rPr>
              <a:t>A toolkit for Romani (Gypsy), Roma and Irish, Scottish and Welsh Traveller communities</a:t>
            </a:r>
            <a:endParaRPr lang="en-GB" sz="2000" b="1" dirty="0">
              <a:latin typeface="Arial Nova" panose="020B05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64B6C091-2483-C55F-241D-D81F79BF952C}"/>
              </a:ext>
            </a:extLst>
          </p:cNvPr>
          <p:cNvSpPr/>
          <p:nvPr/>
        </p:nvSpPr>
        <p:spPr>
          <a:xfrm>
            <a:off x="7633252" y="551144"/>
            <a:ext cx="3419061" cy="22864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8157B9-D770-8C0C-5955-296353C370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912" y="776909"/>
            <a:ext cx="3091070" cy="206071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9B8284F-0121-240F-B414-35E6BF7BAD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638" y="1182757"/>
            <a:ext cx="3981450" cy="1143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6E46776-5A9B-763B-66A1-42AA59084CA3}"/>
              </a:ext>
            </a:extLst>
          </p:cNvPr>
          <p:cNvSpPr/>
          <p:nvPr/>
        </p:nvSpPr>
        <p:spPr>
          <a:xfrm>
            <a:off x="5665304" y="7096538"/>
            <a:ext cx="7613374" cy="1143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59DD61-C3F1-D9E4-276B-EDA6B823C72A}"/>
              </a:ext>
            </a:extLst>
          </p:cNvPr>
          <p:cNvSpPr txBox="1"/>
          <p:nvPr/>
        </p:nvSpPr>
        <p:spPr>
          <a:xfrm>
            <a:off x="5762933" y="6034709"/>
            <a:ext cx="67586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>
                <a:latin typeface="Arial Nova" panose="020B0504020202020204" pitchFamily="34" charset="0"/>
              </a:rPr>
              <a:t>Website: </a:t>
            </a:r>
            <a:r>
              <a:rPr lang="en-GB" sz="2200" dirty="0">
                <a:latin typeface="Arial Nova" panose="020B0504020202020204" pitchFamily="34" charset="0"/>
                <a:hlinkClick r:id="rId5"/>
              </a:rPr>
              <a:t>www.travellermovement.org.uk</a:t>
            </a:r>
            <a:endParaRPr lang="en-GB" sz="2200" dirty="0">
              <a:latin typeface="Arial Nova" panose="020B0504020202020204" pitchFamily="34" charset="0"/>
            </a:endParaRPr>
          </a:p>
          <a:p>
            <a:pPr algn="ctr"/>
            <a:r>
              <a:rPr lang="en-GB" sz="2200" b="1" dirty="0">
                <a:latin typeface="Arial Nova" panose="020B0504020202020204" pitchFamily="34" charset="0"/>
              </a:rPr>
              <a:t>Twitter/X: </a:t>
            </a:r>
            <a:r>
              <a:rPr lang="en-GB" sz="2200" dirty="0">
                <a:latin typeface="Arial Nova" panose="020B0504020202020204" pitchFamily="34" charset="0"/>
              </a:rPr>
              <a:t>@GypsyTravellerM</a:t>
            </a:r>
          </a:p>
          <a:p>
            <a:pPr algn="ctr"/>
            <a:r>
              <a:rPr lang="en-GB" sz="2200" b="1" dirty="0">
                <a:latin typeface="Arial Nova" panose="020B0504020202020204" pitchFamily="34" charset="0"/>
              </a:rPr>
              <a:t>Instagram:</a:t>
            </a:r>
            <a:r>
              <a:rPr lang="en-GB" sz="2200" dirty="0">
                <a:latin typeface="Arial Nova" panose="020B0504020202020204" pitchFamily="34" charset="0"/>
              </a:rPr>
              <a:t> The Traveller Movement</a:t>
            </a:r>
          </a:p>
          <a:p>
            <a:pPr algn="ctr"/>
            <a:r>
              <a:rPr lang="en-GB" sz="2200" b="1" dirty="0">
                <a:latin typeface="Arial Nova" panose="020B0504020202020204" pitchFamily="34" charset="0"/>
              </a:rPr>
              <a:t>Facebook: </a:t>
            </a:r>
            <a:r>
              <a:rPr lang="en-GB" sz="2200" dirty="0">
                <a:latin typeface="Arial Nova" panose="020B0504020202020204" pitchFamily="34" charset="0"/>
              </a:rPr>
              <a:t>The Traveller Movement</a:t>
            </a:r>
          </a:p>
          <a:p>
            <a:pPr algn="ctr"/>
            <a:r>
              <a:rPr lang="en-GB" sz="2200" b="1" dirty="0">
                <a:latin typeface="Arial Nova" panose="020B0504020202020204" pitchFamily="34" charset="0"/>
              </a:rPr>
              <a:t>LinkedIn: </a:t>
            </a:r>
            <a:r>
              <a:rPr lang="en-GB" sz="2200" dirty="0">
                <a:latin typeface="Arial Nova" panose="020B0504020202020204" pitchFamily="34" charset="0"/>
              </a:rPr>
              <a:t>The Traveller Movement (TM Official)</a:t>
            </a:r>
          </a:p>
          <a:p>
            <a:pPr algn="ctr"/>
            <a:r>
              <a:rPr lang="en-GB" sz="2200" b="1" dirty="0">
                <a:latin typeface="Arial Nova" panose="020B0504020202020204" pitchFamily="34" charset="0"/>
              </a:rPr>
              <a:t>TikTok:</a:t>
            </a:r>
            <a:r>
              <a:rPr lang="en-GB" sz="2200" dirty="0">
                <a:latin typeface="Arial Nova" panose="020B0504020202020204" pitchFamily="34" charset="0"/>
              </a:rPr>
              <a:t> @travellermovement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4D557E-E21A-6849-38B3-C00F3087A816}"/>
              </a:ext>
            </a:extLst>
          </p:cNvPr>
          <p:cNvSpPr/>
          <p:nvPr/>
        </p:nvSpPr>
        <p:spPr>
          <a:xfrm>
            <a:off x="3720230" y="8158367"/>
            <a:ext cx="10722280" cy="4905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4F857C-D25B-4AF2-711E-6DE92098A479}"/>
              </a:ext>
            </a:extLst>
          </p:cNvPr>
          <p:cNvSpPr txBox="1"/>
          <p:nvPr/>
        </p:nvSpPr>
        <p:spPr>
          <a:xfrm>
            <a:off x="851770" y="7916372"/>
            <a:ext cx="52233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 Nova" panose="020B0504020202020204" pitchFamily="34" charset="0"/>
              </a:rPr>
              <a:t>Registered Charity: 1107113</a:t>
            </a:r>
            <a:br>
              <a:rPr lang="en-GB" dirty="0">
                <a:latin typeface="Arial Nova" panose="020B0504020202020204" pitchFamily="34" charset="0"/>
              </a:rPr>
            </a:br>
            <a:r>
              <a:rPr lang="en-GB" dirty="0">
                <a:latin typeface="Arial Nova" panose="020B0504020202020204" pitchFamily="34" charset="0"/>
              </a:rPr>
              <a:t>Company Limited by Guarantee no: 4038939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CD60A3-1BAF-7031-7F3B-1D2075A069F3}"/>
              </a:ext>
            </a:extLst>
          </p:cNvPr>
          <p:cNvSpPr txBox="1"/>
          <p:nvPr/>
        </p:nvSpPr>
        <p:spPr>
          <a:xfrm>
            <a:off x="13278678" y="8112201"/>
            <a:ext cx="4157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 Nova" panose="020B0504020202020204" pitchFamily="34" charset="0"/>
              </a:rPr>
              <a:t>Copyright Traveller Movement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4806D04A-0493-F452-9EA1-439638F12BB7}"/>
              </a:ext>
            </a:extLst>
          </p:cNvPr>
          <p:cNvSpPr/>
          <p:nvPr/>
        </p:nvSpPr>
        <p:spPr>
          <a:xfrm>
            <a:off x="-76200" y="9258300"/>
            <a:ext cx="9220200" cy="1028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0DCCC8-896D-CFD5-3850-6D25A0E6F846}"/>
              </a:ext>
            </a:extLst>
          </p:cNvPr>
          <p:cNvSpPr/>
          <p:nvPr/>
        </p:nvSpPr>
        <p:spPr>
          <a:xfrm>
            <a:off x="0" y="0"/>
            <a:ext cx="1066800" cy="9258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A5AE9B4-A5BF-F046-68AF-886D192C578D}"/>
              </a:ext>
            </a:extLst>
          </p:cNvPr>
          <p:cNvSpPr/>
          <p:nvPr/>
        </p:nvSpPr>
        <p:spPr>
          <a:xfrm>
            <a:off x="0" y="-2019"/>
            <a:ext cx="9144000" cy="10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04D449F-997C-6534-8B47-9A576E04F3EC}"/>
              </a:ext>
            </a:extLst>
          </p:cNvPr>
          <p:cNvSpPr/>
          <p:nvPr/>
        </p:nvSpPr>
        <p:spPr>
          <a:xfrm>
            <a:off x="8534400" y="1028700"/>
            <a:ext cx="609600" cy="822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236C55-3DD3-DFE9-F331-F68102C49652}"/>
              </a:ext>
            </a:extLst>
          </p:cNvPr>
          <p:cNvSpPr/>
          <p:nvPr/>
        </p:nvSpPr>
        <p:spPr>
          <a:xfrm>
            <a:off x="10591800" y="5537418"/>
            <a:ext cx="6934200" cy="18158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708A67-8A16-5565-FF33-083E6A7C6842}"/>
              </a:ext>
            </a:extLst>
          </p:cNvPr>
          <p:cNvSpPr txBox="1"/>
          <p:nvPr/>
        </p:nvSpPr>
        <p:spPr>
          <a:xfrm>
            <a:off x="10591799" y="5537418"/>
            <a:ext cx="717758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</a:rPr>
              <a:t>The Mission: 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</a:rPr>
              <a:t>Operation Traveller Vote (OTV) puts Romani (Gypsy), Roma and Irish, Scottish and Welsh Traveller communities front and centre in local democracy.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298FADC-9D80-3B96-A2D6-7196603788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57910" y="-48831"/>
            <a:ext cx="3326565" cy="359213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9464EDA-9D32-3068-EAD4-467D21FDCA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57910" y="-48831"/>
            <a:ext cx="3326565" cy="359213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5FEE7F2-8BC9-35A3-7351-B8BC7F1E5966}"/>
              </a:ext>
            </a:extLst>
          </p:cNvPr>
          <p:cNvSpPr txBox="1"/>
          <p:nvPr/>
        </p:nvSpPr>
        <p:spPr>
          <a:xfrm>
            <a:off x="4883419" y="771566"/>
            <a:ext cx="85521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1456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Why We Are Here</a:t>
            </a:r>
            <a:endParaRPr lang="en-GB" sz="8000" b="1" dirty="0">
              <a:solidFill>
                <a:srgbClr val="14564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8ADB569-56CC-CB26-93BA-E68D713BCB5A}"/>
              </a:ext>
            </a:extLst>
          </p:cNvPr>
          <p:cNvGrpSpPr/>
          <p:nvPr/>
        </p:nvGrpSpPr>
        <p:grpSpPr>
          <a:xfrm>
            <a:off x="3903922" y="2514197"/>
            <a:ext cx="10480156" cy="6223403"/>
            <a:chOff x="2780778" y="2606979"/>
            <a:chExt cx="12688866" cy="735277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0354147-930B-3E82-839F-A1997A2A2D96}"/>
                </a:ext>
              </a:extLst>
            </p:cNvPr>
            <p:cNvSpPr/>
            <p:nvPr/>
          </p:nvSpPr>
          <p:spPr>
            <a:xfrm>
              <a:off x="2780778" y="2606979"/>
              <a:ext cx="12688866" cy="7352778"/>
            </a:xfrm>
            <a:prstGeom prst="rect">
              <a:avLst/>
            </a:prstGeom>
            <a:solidFill>
              <a:schemeClr val="bg1"/>
            </a:solidFill>
            <a:ln w="114300" cmpd="sng">
              <a:solidFill>
                <a:srgbClr val="1B4D3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4" name="Online Media 3" title="Democracy and Voting">
              <a:hlinkClick r:id="" action="ppaction://media"/>
              <a:extLst>
                <a:ext uri="{FF2B5EF4-FFF2-40B4-BE49-F238E27FC236}">
                  <a16:creationId xmlns:a16="http://schemas.microsoft.com/office/drawing/2014/main" id="{D7A7D7A1-A77C-02BF-C5AA-F32FC093DD82}"/>
                </a:ext>
              </a:extLst>
            </p:cNvPr>
            <p:cNvPicPr>
              <a:picLocks noRot="1" noChangeAspect="1"/>
            </p:cNvPicPr>
            <p:nvPr>
              <a:videoFile r:link="rId1"/>
            </p:nvPr>
          </p:nvPicPr>
          <p:blipFill>
            <a:blip r:embed="rId4"/>
            <a:stretch>
              <a:fillRect/>
            </a:stretch>
          </p:blipFill>
          <p:spPr>
            <a:xfrm>
              <a:off x="3047999" y="2841668"/>
              <a:ext cx="12192000" cy="6883400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8570D8B6-A978-A13B-1C8F-ED2109444A91}"/>
              </a:ext>
            </a:extLst>
          </p:cNvPr>
          <p:cNvSpPr txBox="1"/>
          <p:nvPr/>
        </p:nvSpPr>
        <p:spPr>
          <a:xfrm>
            <a:off x="3973227" y="8936241"/>
            <a:ext cx="10480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 Nova" panose="020B0504020202020204" pitchFamily="34" charset="0"/>
                <a:cs typeface="Times New Roman" panose="02020603050405020304" pitchFamily="18" charset="0"/>
              </a:rPr>
              <a:t>Watch this short film to understand why the journey of Operation Traveller Vote is so important.</a:t>
            </a:r>
            <a:endParaRPr lang="en-GB" b="1" dirty="0">
              <a:latin typeface="Arial Nova" panose="020B05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069981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24FC1208-A4F5-4C79-883A-A7DC6CF69D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90" r="1102"/>
          <a:stretch/>
        </p:blipFill>
        <p:spPr>
          <a:xfrm>
            <a:off x="14775542" y="-29002"/>
            <a:ext cx="3512457" cy="379289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EE6318C-CC6A-DBE0-9075-82303EDAA42E}"/>
              </a:ext>
            </a:extLst>
          </p:cNvPr>
          <p:cNvSpPr txBox="1"/>
          <p:nvPr/>
        </p:nvSpPr>
        <p:spPr>
          <a:xfrm>
            <a:off x="2367643" y="774837"/>
            <a:ext cx="12598400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500" b="1" dirty="0">
                <a:solidFill>
                  <a:srgbClr val="1456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 a topic to explore the toolkit</a:t>
            </a:r>
            <a:endParaRPr lang="en-GB" sz="6500" b="1" dirty="0">
              <a:solidFill>
                <a:srgbClr val="14564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Freeform 3">
            <a:hlinkClick r:id="rId3" action="ppaction://hlinksldjump"/>
            <a:extLst>
              <a:ext uri="{FF2B5EF4-FFF2-40B4-BE49-F238E27FC236}">
                <a16:creationId xmlns:a16="http://schemas.microsoft.com/office/drawing/2014/main" id="{5DB27AEE-36EF-7300-DBA3-90807BD38126}"/>
              </a:ext>
            </a:extLst>
          </p:cNvPr>
          <p:cNvSpPr/>
          <p:nvPr/>
        </p:nvSpPr>
        <p:spPr>
          <a:xfrm>
            <a:off x="2507342" y="3138714"/>
            <a:ext cx="3352800" cy="3467101"/>
          </a:xfrm>
          <a:custGeom>
            <a:avLst/>
            <a:gdLst/>
            <a:ahLst/>
            <a:cxnLst/>
            <a:rect l="l" t="t" r="r" b="b"/>
            <a:pathLst>
              <a:path w="24379301" h="13599033">
                <a:moveTo>
                  <a:pt x="0" y="0"/>
                </a:moveTo>
                <a:lnTo>
                  <a:pt x="24379301" y="0"/>
                </a:lnTo>
                <a:lnTo>
                  <a:pt x="24379301" y="13599033"/>
                </a:lnTo>
                <a:lnTo>
                  <a:pt x="0" y="1359903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90911" t="-97750" r="-354445" b="-96594"/>
            </a:stretch>
          </a:blipFill>
        </p:spPr>
        <p:txBody>
          <a:bodyPr/>
          <a:lstStyle/>
          <a:p>
            <a:endParaRPr lang="en-GB" dirty="0"/>
          </a:p>
        </p:txBody>
      </p:sp>
      <p:sp>
        <p:nvSpPr>
          <p:cNvPr id="15" name="TextBox 14">
            <a:hlinkClick r:id="rId3" action="ppaction://hlinksldjump"/>
            <a:extLst>
              <a:ext uri="{FF2B5EF4-FFF2-40B4-BE49-F238E27FC236}">
                <a16:creationId xmlns:a16="http://schemas.microsoft.com/office/drawing/2014/main" id="{22F8A69A-0538-2067-ABE2-5E36ED1A5F1D}"/>
              </a:ext>
            </a:extLst>
          </p:cNvPr>
          <p:cNvSpPr txBox="1"/>
          <p:nvPr/>
        </p:nvSpPr>
        <p:spPr>
          <a:xfrm>
            <a:off x="2353129" y="7068457"/>
            <a:ext cx="32493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 Nova" panose="020B0504020202020204" pitchFamily="34" charset="0"/>
              </a:rPr>
              <a:t>Ethnic Monitoring &amp; Data</a:t>
            </a:r>
            <a:endParaRPr lang="en-GB" sz="2800" b="1" dirty="0">
              <a:latin typeface="Arial Nova" panose="020B0504020202020204" pitchFamily="34" charset="0"/>
            </a:endParaRPr>
          </a:p>
        </p:txBody>
      </p:sp>
      <p:sp>
        <p:nvSpPr>
          <p:cNvPr id="9" name="Freeform 3">
            <a:hlinkClick r:id="rId5" action="ppaction://hlinksldjump"/>
            <a:extLst>
              <a:ext uri="{FF2B5EF4-FFF2-40B4-BE49-F238E27FC236}">
                <a16:creationId xmlns:a16="http://schemas.microsoft.com/office/drawing/2014/main" id="{A78C9594-2C5D-FC62-CCBD-2E76DBF0E16B}"/>
              </a:ext>
            </a:extLst>
          </p:cNvPr>
          <p:cNvSpPr/>
          <p:nvPr/>
        </p:nvSpPr>
        <p:spPr>
          <a:xfrm>
            <a:off x="10660742" y="3138714"/>
            <a:ext cx="4114800" cy="3467101"/>
          </a:xfrm>
          <a:custGeom>
            <a:avLst/>
            <a:gdLst/>
            <a:ahLst/>
            <a:cxnLst/>
            <a:rect l="l" t="t" r="r" b="b"/>
            <a:pathLst>
              <a:path w="24379301" h="13599033">
                <a:moveTo>
                  <a:pt x="0" y="0"/>
                </a:moveTo>
                <a:lnTo>
                  <a:pt x="24379301" y="0"/>
                </a:lnTo>
                <a:lnTo>
                  <a:pt x="24379301" y="13599033"/>
                </a:lnTo>
                <a:lnTo>
                  <a:pt x="0" y="1359903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72223" t="-97750" r="-72135" b="-96594"/>
            </a:stretch>
          </a:blipFill>
        </p:spPr>
        <p:txBody>
          <a:bodyPr/>
          <a:lstStyle/>
          <a:p>
            <a:endParaRPr lang="en-GB" dirty="0"/>
          </a:p>
        </p:txBody>
      </p:sp>
      <p:sp>
        <p:nvSpPr>
          <p:cNvPr id="16" name="TextBox 15">
            <a:hlinkClick r:id="rId5" action="ppaction://hlinksldjump"/>
            <a:extLst>
              <a:ext uri="{FF2B5EF4-FFF2-40B4-BE49-F238E27FC236}">
                <a16:creationId xmlns:a16="http://schemas.microsoft.com/office/drawing/2014/main" id="{57B19470-9ACB-29FF-117C-0728CADF9666}"/>
              </a:ext>
            </a:extLst>
          </p:cNvPr>
          <p:cNvSpPr txBox="1"/>
          <p:nvPr/>
        </p:nvSpPr>
        <p:spPr>
          <a:xfrm>
            <a:off x="11716657" y="7068457"/>
            <a:ext cx="32493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 Nova" panose="020B0504020202020204" pitchFamily="34" charset="0"/>
              </a:rPr>
              <a:t>Policy Briefs</a:t>
            </a:r>
            <a:endParaRPr lang="en-GB" sz="2800" b="1" dirty="0">
              <a:latin typeface="Arial Nova" panose="020B0504020202020204" pitchFamily="34" charset="0"/>
            </a:endParaRPr>
          </a:p>
        </p:txBody>
      </p:sp>
      <p:sp>
        <p:nvSpPr>
          <p:cNvPr id="8" name="Freeform 3">
            <a:hlinkClick r:id="rId6" action="ppaction://hlinksldjump"/>
            <a:extLst>
              <a:ext uri="{FF2B5EF4-FFF2-40B4-BE49-F238E27FC236}">
                <a16:creationId xmlns:a16="http://schemas.microsoft.com/office/drawing/2014/main" id="{A6D07663-4E71-1E34-8660-A8ADF2AA4FE4}"/>
              </a:ext>
            </a:extLst>
          </p:cNvPr>
          <p:cNvSpPr/>
          <p:nvPr/>
        </p:nvSpPr>
        <p:spPr>
          <a:xfrm>
            <a:off x="5860142" y="3138714"/>
            <a:ext cx="4800600" cy="3467101"/>
          </a:xfrm>
          <a:custGeom>
            <a:avLst/>
            <a:gdLst/>
            <a:ahLst/>
            <a:cxnLst/>
            <a:rect l="l" t="t" r="r" b="b"/>
            <a:pathLst>
              <a:path w="24379301" h="13599033">
                <a:moveTo>
                  <a:pt x="0" y="0"/>
                </a:moveTo>
                <a:lnTo>
                  <a:pt x="24379301" y="0"/>
                </a:lnTo>
                <a:lnTo>
                  <a:pt x="24379301" y="13599033"/>
                </a:lnTo>
                <a:lnTo>
                  <a:pt x="0" y="1359903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33331" t="-97750" r="-147548" b="-96594"/>
            </a:stretch>
          </a:blipFill>
        </p:spPr>
        <p:txBody>
          <a:bodyPr/>
          <a:lstStyle/>
          <a:p>
            <a:endParaRPr lang="en-GB" dirty="0"/>
          </a:p>
        </p:txBody>
      </p:sp>
      <p:sp>
        <p:nvSpPr>
          <p:cNvPr id="17" name="TextBox 16">
            <a:hlinkClick r:id="rId6" action="ppaction://hlinksldjump"/>
            <a:extLst>
              <a:ext uri="{FF2B5EF4-FFF2-40B4-BE49-F238E27FC236}">
                <a16:creationId xmlns:a16="http://schemas.microsoft.com/office/drawing/2014/main" id="{7BFCD139-69DF-CF0C-89E1-8BE526D1FDB1}"/>
              </a:ext>
            </a:extLst>
          </p:cNvPr>
          <p:cNvSpPr txBox="1"/>
          <p:nvPr/>
        </p:nvSpPr>
        <p:spPr>
          <a:xfrm>
            <a:off x="7042150" y="7068457"/>
            <a:ext cx="32493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 Nova" panose="020B0504020202020204" pitchFamily="34" charset="0"/>
              </a:rPr>
              <a:t>Educational Resources</a:t>
            </a:r>
            <a:endParaRPr lang="en-GB" sz="2800" b="1" dirty="0">
              <a:latin typeface="Arial Nova" panose="020B05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877A7F18-F0B1-B4A7-0AE4-50E259A290AE}"/>
              </a:ext>
            </a:extLst>
          </p:cNvPr>
          <p:cNvSpPr/>
          <p:nvPr/>
        </p:nvSpPr>
        <p:spPr>
          <a:xfrm>
            <a:off x="8707271" y="1528763"/>
            <a:ext cx="8209129" cy="7410521"/>
          </a:xfrm>
          <a:custGeom>
            <a:avLst/>
            <a:gdLst/>
            <a:ahLst/>
            <a:cxnLst/>
            <a:rect l="l" t="t" r="r" b="b"/>
            <a:pathLst>
              <a:path w="24379301" h="13599033">
                <a:moveTo>
                  <a:pt x="0" y="0"/>
                </a:moveTo>
                <a:lnTo>
                  <a:pt x="24379301" y="0"/>
                </a:lnTo>
                <a:lnTo>
                  <a:pt x="24379301" y="13599033"/>
                </a:lnTo>
                <a:lnTo>
                  <a:pt x="0" y="135990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6072" t="-20090" r="-16660" b="-17622"/>
            </a:stretch>
          </a:blipFill>
        </p:spPr>
        <p:txBody>
          <a:bodyPr/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006355-9C13-B3E1-053D-A18EB7DD43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90" r="1102"/>
          <a:stretch/>
        </p:blipFill>
        <p:spPr>
          <a:xfrm>
            <a:off x="15036800" y="-29001"/>
            <a:ext cx="3251199" cy="3510776"/>
          </a:xfrm>
          <a:prstGeom prst="rect">
            <a:avLst/>
          </a:prstGeom>
        </p:spPr>
      </p:pic>
      <p:sp>
        <p:nvSpPr>
          <p:cNvPr id="5" name="Freeform 3">
            <a:extLst>
              <a:ext uri="{FF2B5EF4-FFF2-40B4-BE49-F238E27FC236}">
                <a16:creationId xmlns:a16="http://schemas.microsoft.com/office/drawing/2014/main" id="{A700CD8C-82F0-6EE8-CA16-6B415BD31338}"/>
              </a:ext>
            </a:extLst>
          </p:cNvPr>
          <p:cNvSpPr/>
          <p:nvPr/>
        </p:nvSpPr>
        <p:spPr>
          <a:xfrm>
            <a:off x="769257" y="623301"/>
            <a:ext cx="14267543" cy="1103086"/>
          </a:xfrm>
          <a:custGeom>
            <a:avLst/>
            <a:gdLst/>
            <a:ahLst/>
            <a:cxnLst/>
            <a:rect l="l" t="t" r="r" b="b"/>
            <a:pathLst>
              <a:path w="24379301" h="13599033">
                <a:moveTo>
                  <a:pt x="0" y="0"/>
                </a:moveTo>
                <a:lnTo>
                  <a:pt x="24379301" y="0"/>
                </a:lnTo>
                <a:lnTo>
                  <a:pt x="24379301" y="13599033"/>
                </a:lnTo>
                <a:lnTo>
                  <a:pt x="0" y="135990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835" t="-49013" r="-14318" b="-776132"/>
            </a:stretch>
          </a:blipFill>
        </p:spPr>
        <p:txBody>
          <a:bodyPr/>
          <a:lstStyle/>
          <a:p>
            <a:endParaRPr lang="en-GB" dirty="0"/>
          </a:p>
        </p:txBody>
      </p:sp>
      <p:sp>
        <p:nvSpPr>
          <p:cNvPr id="6" name="Freeform 3">
            <a:extLst>
              <a:ext uri="{FF2B5EF4-FFF2-40B4-BE49-F238E27FC236}">
                <a16:creationId xmlns:a16="http://schemas.microsoft.com/office/drawing/2014/main" id="{38B93A39-AC4A-3BC3-9663-A10F956AA47F}"/>
              </a:ext>
            </a:extLst>
          </p:cNvPr>
          <p:cNvSpPr/>
          <p:nvPr/>
        </p:nvSpPr>
        <p:spPr>
          <a:xfrm>
            <a:off x="1" y="1528763"/>
            <a:ext cx="8857396" cy="8758236"/>
          </a:xfrm>
          <a:custGeom>
            <a:avLst/>
            <a:gdLst/>
            <a:ahLst/>
            <a:cxnLst/>
            <a:rect l="l" t="t" r="r" b="b"/>
            <a:pathLst>
              <a:path w="24379301" h="13599033">
                <a:moveTo>
                  <a:pt x="0" y="0"/>
                </a:moveTo>
                <a:lnTo>
                  <a:pt x="24379301" y="0"/>
                </a:lnTo>
                <a:lnTo>
                  <a:pt x="24379301" y="13599033"/>
                </a:lnTo>
                <a:lnTo>
                  <a:pt x="0" y="135990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1" t="-16999" r="-106432" b="478"/>
            </a:stretch>
          </a:blipFill>
        </p:spPr>
        <p:txBody>
          <a:bodyPr/>
          <a:lstStyle/>
          <a:p>
            <a:endParaRPr lang="en-GB" dirty="0"/>
          </a:p>
        </p:txBody>
      </p:sp>
      <p:sp>
        <p:nvSpPr>
          <p:cNvPr id="3" name="Freeform 3">
            <a:hlinkClick r:id="rId4" action="ppaction://hlinksldjump"/>
            <a:extLst>
              <a:ext uri="{FF2B5EF4-FFF2-40B4-BE49-F238E27FC236}">
                <a16:creationId xmlns:a16="http://schemas.microsoft.com/office/drawing/2014/main" id="{81FD17D4-A05E-07BA-4CE2-85092B2C4C31}"/>
              </a:ext>
            </a:extLst>
          </p:cNvPr>
          <p:cNvSpPr/>
          <p:nvPr/>
        </p:nvSpPr>
        <p:spPr>
          <a:xfrm>
            <a:off x="15239999" y="9105894"/>
            <a:ext cx="2819399" cy="990603"/>
          </a:xfrm>
          <a:custGeom>
            <a:avLst/>
            <a:gdLst/>
            <a:ahLst/>
            <a:cxnLst/>
            <a:rect l="l" t="t" r="r" b="b"/>
            <a:pathLst>
              <a:path w="24379301" h="13599033">
                <a:moveTo>
                  <a:pt x="0" y="0"/>
                </a:moveTo>
                <a:lnTo>
                  <a:pt x="24379301" y="0"/>
                </a:lnTo>
                <a:lnTo>
                  <a:pt x="24379301" y="13599033"/>
                </a:lnTo>
                <a:lnTo>
                  <a:pt x="0" y="135990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40528" t="-915203" r="-7994" b="-15001"/>
            </a:stretch>
          </a:blipFill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497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9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000"/>
                            </p:stCondLst>
                            <p:childTnLst>
                              <p:par>
                                <p:cTn id="20" presetID="26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3" grpId="0" animBg="1"/>
      <p:bldP spid="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ECC5F-90FE-944B-8ABE-1C4220F7C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40CFB4C8-F433-93EE-15A2-73A1A7CB75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90" r="1102"/>
          <a:stretch/>
        </p:blipFill>
        <p:spPr>
          <a:xfrm>
            <a:off x="14775542" y="-29002"/>
            <a:ext cx="3512457" cy="379289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B16F635-7962-F20E-1CB7-3903568B41D6}"/>
              </a:ext>
            </a:extLst>
          </p:cNvPr>
          <p:cNvSpPr txBox="1"/>
          <p:nvPr/>
        </p:nvSpPr>
        <p:spPr>
          <a:xfrm>
            <a:off x="1968924" y="688771"/>
            <a:ext cx="119400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1456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Are Distinct Communities</a:t>
            </a:r>
            <a:endParaRPr lang="en-GB" sz="7200" b="1" dirty="0">
              <a:solidFill>
                <a:srgbClr val="14564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Freeform 3">
            <a:extLst>
              <a:ext uri="{FF2B5EF4-FFF2-40B4-BE49-F238E27FC236}">
                <a16:creationId xmlns:a16="http://schemas.microsoft.com/office/drawing/2014/main" id="{AC3ACD62-B8C4-5224-DE95-ED635BCD3DAD}"/>
              </a:ext>
            </a:extLst>
          </p:cNvPr>
          <p:cNvSpPr/>
          <p:nvPr/>
        </p:nvSpPr>
        <p:spPr>
          <a:xfrm>
            <a:off x="1187825" y="2593039"/>
            <a:ext cx="14097000" cy="5562601"/>
          </a:xfrm>
          <a:custGeom>
            <a:avLst/>
            <a:gdLst/>
            <a:ahLst/>
            <a:cxnLst/>
            <a:rect l="l" t="t" r="r" b="b"/>
            <a:pathLst>
              <a:path w="24379301" h="13599033">
                <a:moveTo>
                  <a:pt x="0" y="0"/>
                </a:moveTo>
                <a:lnTo>
                  <a:pt x="24379301" y="0"/>
                </a:lnTo>
                <a:lnTo>
                  <a:pt x="24379301" y="13599033"/>
                </a:lnTo>
                <a:lnTo>
                  <a:pt x="0" y="1359903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675" t="-35585" r="-14028" b="-47877"/>
            </a:stretch>
          </a:blipFill>
        </p:spPr>
        <p:txBody>
          <a:bodyPr/>
          <a:lstStyle/>
          <a:p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BC37076-83D2-49C1-4C23-78C95C33A32A}"/>
              </a:ext>
            </a:extLst>
          </p:cNvPr>
          <p:cNvSpPr/>
          <p:nvPr/>
        </p:nvSpPr>
        <p:spPr>
          <a:xfrm>
            <a:off x="699247" y="2384612"/>
            <a:ext cx="1506071" cy="12003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Freeform 3">
            <a:hlinkClick r:id="rId4" action="ppaction://hlinksldjump"/>
            <a:extLst>
              <a:ext uri="{FF2B5EF4-FFF2-40B4-BE49-F238E27FC236}">
                <a16:creationId xmlns:a16="http://schemas.microsoft.com/office/drawing/2014/main" id="{ED6AA145-934D-4D2E-FEA2-F5D5A33CF3F4}"/>
              </a:ext>
            </a:extLst>
          </p:cNvPr>
          <p:cNvSpPr/>
          <p:nvPr/>
        </p:nvSpPr>
        <p:spPr>
          <a:xfrm>
            <a:off x="15239999" y="9105894"/>
            <a:ext cx="2819399" cy="990603"/>
          </a:xfrm>
          <a:custGeom>
            <a:avLst/>
            <a:gdLst/>
            <a:ahLst/>
            <a:cxnLst/>
            <a:rect l="l" t="t" r="r" b="b"/>
            <a:pathLst>
              <a:path w="24379301" h="13599033">
                <a:moveTo>
                  <a:pt x="0" y="0"/>
                </a:moveTo>
                <a:lnTo>
                  <a:pt x="24379301" y="0"/>
                </a:lnTo>
                <a:lnTo>
                  <a:pt x="24379301" y="13599033"/>
                </a:lnTo>
                <a:lnTo>
                  <a:pt x="0" y="1359903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40528" t="-915203" r="-7994" b="-15001"/>
            </a:stretch>
          </a:blipFill>
        </p:spPr>
        <p:txBody>
          <a:bodyPr/>
          <a:lstStyle/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38223A-F474-9478-CCDF-90387626C7C2}"/>
              </a:ext>
            </a:extLst>
          </p:cNvPr>
          <p:cNvSpPr txBox="1"/>
          <p:nvPr/>
        </p:nvSpPr>
        <p:spPr>
          <a:xfrm>
            <a:off x="1187825" y="8364067"/>
            <a:ext cx="143908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 Nova" panose="020B0504020202020204" pitchFamily="34" charset="0"/>
                <a:cs typeface="Times New Roman" panose="02020603050405020304" pitchFamily="18" charset="0"/>
              </a:rPr>
              <a:t>Disaggregation Matters: </a:t>
            </a:r>
            <a:r>
              <a:rPr lang="en-US" sz="2400" dirty="0">
                <a:latin typeface="Arial Nova" panose="020B0504020202020204" pitchFamily="34" charset="0"/>
                <a:cs typeface="Times New Roman" panose="02020603050405020304" pitchFamily="18" charset="0"/>
              </a:rPr>
              <a:t>‘GRT’ is often too broad.  Accurate monitoring proves where gaps exist in health, education and housing.  Better data leads to better public services that actually meet your needs.</a:t>
            </a:r>
            <a:endParaRPr lang="en-GB" sz="2400" dirty="0">
              <a:latin typeface="Arial Nova" panose="020B05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715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6395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0"/>
                            </p:stCondLst>
                            <p:childTnLst>
                              <p:par>
                                <p:cTn id="20" presetID="26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 animBg="1"/>
      <p:bldP spid="4" grpId="0" animBg="1"/>
      <p:bldP spid="4" grpId="1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5066140-1CC5-B70F-21BE-30A412B3DB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90" r="1102"/>
          <a:stretch/>
        </p:blipFill>
        <p:spPr>
          <a:xfrm>
            <a:off x="14775542" y="-29002"/>
            <a:ext cx="3512457" cy="3792893"/>
          </a:xfrm>
          <a:prstGeom prst="rect">
            <a:avLst/>
          </a:prstGeom>
        </p:spPr>
      </p:pic>
      <p:grpSp>
        <p:nvGrpSpPr>
          <p:cNvPr id="2" name="Group 2">
            <a:extLst>
              <a:ext uri="{FF2B5EF4-FFF2-40B4-BE49-F238E27FC236}">
                <a16:creationId xmlns:a16="http://schemas.microsoft.com/office/drawing/2014/main" id="{C14CE51B-2D1E-8A7E-0361-60AE1F26D2D4}"/>
              </a:ext>
            </a:extLst>
          </p:cNvPr>
          <p:cNvGrpSpPr/>
          <p:nvPr/>
        </p:nvGrpSpPr>
        <p:grpSpPr>
          <a:xfrm>
            <a:off x="1295401" y="3162299"/>
            <a:ext cx="4800599" cy="4876801"/>
            <a:chOff x="1727201" y="4159262"/>
            <a:chExt cx="6400799" cy="6502402"/>
          </a:xfrm>
        </p:grpSpPr>
        <p:sp>
          <p:nvSpPr>
            <p:cNvPr id="3" name="Freeform 3">
              <a:hlinkClick r:id="rId3"/>
              <a:extLst>
                <a:ext uri="{FF2B5EF4-FFF2-40B4-BE49-F238E27FC236}">
                  <a16:creationId xmlns:a16="http://schemas.microsoft.com/office/drawing/2014/main" id="{0899B0B6-4246-7DDB-9FF6-541CA21D8000}"/>
                </a:ext>
              </a:extLst>
            </p:cNvPr>
            <p:cNvSpPr/>
            <p:nvPr/>
          </p:nvSpPr>
          <p:spPr>
            <a:xfrm>
              <a:off x="1727201" y="4159262"/>
              <a:ext cx="6400799" cy="6502402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6981" t="-64024" r="-253898" b="-45235"/>
              </a:stretch>
            </a:blipFill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GB" dirty="0"/>
            </a:p>
          </p:txBody>
        </p:sp>
      </p:grpSp>
      <p:sp>
        <p:nvSpPr>
          <p:cNvPr id="4" name="Freeform 3">
            <a:hlinkClick r:id="rId5"/>
            <a:extLst>
              <a:ext uri="{FF2B5EF4-FFF2-40B4-BE49-F238E27FC236}">
                <a16:creationId xmlns:a16="http://schemas.microsoft.com/office/drawing/2014/main" id="{0822CA11-7D0E-96EB-B124-E6D30E20857D}"/>
              </a:ext>
            </a:extLst>
          </p:cNvPr>
          <p:cNvSpPr/>
          <p:nvPr/>
        </p:nvSpPr>
        <p:spPr>
          <a:xfrm>
            <a:off x="6705599" y="3162299"/>
            <a:ext cx="4876801" cy="4876801"/>
          </a:xfrm>
          <a:custGeom>
            <a:avLst/>
            <a:gdLst/>
            <a:ahLst/>
            <a:cxnLst/>
            <a:rect l="l" t="t" r="r" b="b"/>
            <a:pathLst>
              <a:path w="24379301" h="13599033">
                <a:moveTo>
                  <a:pt x="0" y="0"/>
                </a:moveTo>
                <a:lnTo>
                  <a:pt x="24379301" y="0"/>
                </a:lnTo>
                <a:lnTo>
                  <a:pt x="24379301" y="13599033"/>
                </a:lnTo>
                <a:lnTo>
                  <a:pt x="0" y="1359903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37494" t="-64024" r="-137434" b="-45235"/>
            </a:stretch>
          </a:blipFill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GB" dirty="0"/>
          </a:p>
        </p:txBody>
      </p:sp>
      <p:sp>
        <p:nvSpPr>
          <p:cNvPr id="5" name="Freeform 3">
            <a:hlinkClick r:id="rId6"/>
            <a:extLst>
              <a:ext uri="{FF2B5EF4-FFF2-40B4-BE49-F238E27FC236}">
                <a16:creationId xmlns:a16="http://schemas.microsoft.com/office/drawing/2014/main" id="{5681E9DE-01F6-1140-0CE3-FD5A477B40D5}"/>
              </a:ext>
            </a:extLst>
          </p:cNvPr>
          <p:cNvSpPr/>
          <p:nvPr/>
        </p:nvSpPr>
        <p:spPr>
          <a:xfrm>
            <a:off x="12192000" y="3162299"/>
            <a:ext cx="4876800" cy="4876801"/>
          </a:xfrm>
          <a:custGeom>
            <a:avLst/>
            <a:gdLst/>
            <a:ahLst/>
            <a:cxnLst/>
            <a:rect l="l" t="t" r="r" b="b"/>
            <a:pathLst>
              <a:path w="24379301" h="13599033">
                <a:moveTo>
                  <a:pt x="0" y="0"/>
                </a:moveTo>
                <a:lnTo>
                  <a:pt x="24379301" y="0"/>
                </a:lnTo>
                <a:lnTo>
                  <a:pt x="24379301" y="13599033"/>
                </a:lnTo>
                <a:lnTo>
                  <a:pt x="0" y="1359903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49997" t="-64024" r="-24932" b="-45235"/>
            </a:stretch>
          </a:blipFill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B73286-19AC-AD3C-B6C5-544241D574F5}"/>
              </a:ext>
            </a:extLst>
          </p:cNvPr>
          <p:cNvSpPr txBox="1"/>
          <p:nvPr/>
        </p:nvSpPr>
        <p:spPr>
          <a:xfrm>
            <a:off x="4492974" y="544005"/>
            <a:ext cx="93020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1456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Know Your Systems</a:t>
            </a:r>
            <a:endParaRPr lang="en-GB" sz="8000" b="1" dirty="0">
              <a:solidFill>
                <a:srgbClr val="14564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reeform 3">
            <a:hlinkClick r:id="rId7" action="ppaction://hlinksldjump"/>
            <a:extLst>
              <a:ext uri="{FF2B5EF4-FFF2-40B4-BE49-F238E27FC236}">
                <a16:creationId xmlns:a16="http://schemas.microsoft.com/office/drawing/2014/main" id="{843DEB1E-596E-34C9-7933-59127E35D525}"/>
              </a:ext>
            </a:extLst>
          </p:cNvPr>
          <p:cNvSpPr/>
          <p:nvPr/>
        </p:nvSpPr>
        <p:spPr>
          <a:xfrm>
            <a:off x="15239999" y="9105894"/>
            <a:ext cx="2819399" cy="990603"/>
          </a:xfrm>
          <a:custGeom>
            <a:avLst/>
            <a:gdLst/>
            <a:ahLst/>
            <a:cxnLst/>
            <a:rect l="l" t="t" r="r" b="b"/>
            <a:pathLst>
              <a:path w="24379301" h="13599033">
                <a:moveTo>
                  <a:pt x="0" y="0"/>
                </a:moveTo>
                <a:lnTo>
                  <a:pt x="24379301" y="0"/>
                </a:lnTo>
                <a:lnTo>
                  <a:pt x="24379301" y="13599033"/>
                </a:lnTo>
                <a:lnTo>
                  <a:pt x="0" y="1359903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540528" t="-915203" r="-7994" b="-15001"/>
            </a:stretch>
          </a:blipFill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6727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00"/>
                            </p:stCondLst>
                            <p:childTnLst>
                              <p:par>
                                <p:cTn id="25" presetID="26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5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/>
      <p:bldP spid="8" grpId="0" animBg="1"/>
      <p:bldP spid="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8555CD4B-516E-D814-C5B8-6C2B6E609F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90" r="1102"/>
          <a:stretch/>
        </p:blipFill>
        <p:spPr>
          <a:xfrm>
            <a:off x="14775542" y="-29002"/>
            <a:ext cx="3512457" cy="37928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E89EF137-6852-0BB0-0885-F719CAC62D24}"/>
              </a:ext>
            </a:extLst>
          </p:cNvPr>
          <p:cNvGrpSpPr/>
          <p:nvPr/>
        </p:nvGrpSpPr>
        <p:grpSpPr>
          <a:xfrm>
            <a:off x="1451113" y="2961860"/>
            <a:ext cx="4611757" cy="2553891"/>
            <a:chOff x="2266121" y="2961861"/>
            <a:chExt cx="4611757" cy="2553891"/>
          </a:xfrm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" name="TextBox 1">
              <a:hlinkClick r:id="rId3"/>
              <a:extLst>
                <a:ext uri="{FF2B5EF4-FFF2-40B4-BE49-F238E27FC236}">
                  <a16:creationId xmlns:a16="http://schemas.microsoft.com/office/drawing/2014/main" id="{9F2998A8-D8B1-5BC6-9896-36B4C1F694D8}"/>
                </a:ext>
              </a:extLst>
            </p:cNvPr>
            <p:cNvSpPr txBox="1"/>
            <p:nvPr/>
          </p:nvSpPr>
          <p:spPr>
            <a:xfrm>
              <a:off x="2266121" y="2961861"/>
              <a:ext cx="4611757" cy="2553891"/>
            </a:xfrm>
            <a:prstGeom prst="roundRect">
              <a:avLst/>
            </a:prstGeom>
            <a:ln w="762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GB" sz="2400" b="1" dirty="0">
                  <a:latin typeface="Arial Nova" panose="020B0504020202020204" pitchFamily="34" charset="0"/>
                </a:rPr>
                <a:t>Bureaucratic Barriers: </a:t>
              </a:r>
              <a:br>
                <a:rPr lang="en-GB" sz="2400" dirty="0">
                  <a:latin typeface="Arial Nova" panose="020B0504020202020204" pitchFamily="34" charset="0"/>
                </a:rPr>
              </a:br>
              <a:r>
                <a:rPr lang="en-GB" sz="2400" dirty="0">
                  <a:latin typeface="Arial Nova" panose="020B0504020202020204" pitchFamily="34" charset="0"/>
                </a:rPr>
                <a:t>Democratic barriers for Romani (Gypsy), Roma and Irish Traveller communities</a:t>
              </a:r>
            </a:p>
            <a:p>
              <a:endParaRPr lang="en-GB" sz="2400" dirty="0">
                <a:latin typeface="Arial Nova" panose="020B0504020202020204" pitchFamily="34" charset="0"/>
              </a:endParaRPr>
            </a:p>
            <a:p>
              <a:endParaRPr lang="en-GB" sz="2400" dirty="0">
                <a:latin typeface="Arial Nova" panose="020B0504020202020204" pitchFamily="34" charset="0"/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9B9C726-FCDB-5FA3-D134-006201E1FC8F}"/>
                </a:ext>
              </a:extLst>
            </p:cNvPr>
            <p:cNvGrpSpPr/>
            <p:nvPr/>
          </p:nvGrpSpPr>
          <p:grpSpPr>
            <a:xfrm>
              <a:off x="2425148" y="4691267"/>
              <a:ext cx="695740" cy="591379"/>
              <a:chOff x="10018643" y="4715999"/>
              <a:chExt cx="1133061" cy="969183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84E859E1-D8DC-E2FC-EC72-900FD9D1E44C}"/>
                  </a:ext>
                </a:extLst>
              </p:cNvPr>
              <p:cNvSpPr/>
              <p:nvPr/>
            </p:nvSpPr>
            <p:spPr>
              <a:xfrm>
                <a:off x="10018643" y="4715999"/>
                <a:ext cx="1133061" cy="969183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" name="Graphic 5" descr="Play with solid fill">
                <a:extLst>
                  <a:ext uri="{FF2B5EF4-FFF2-40B4-BE49-F238E27FC236}">
                    <a16:creationId xmlns:a16="http://schemas.microsoft.com/office/drawing/2014/main" id="{420B0134-94D7-3ED0-D3D2-F1C22CDE5A97}"/>
                  </a:ext>
                </a:extLst>
              </p:cNvPr>
              <p:cNvSpPr/>
              <p:nvPr/>
            </p:nvSpPr>
            <p:spPr>
              <a:xfrm>
                <a:off x="10411197" y="4848164"/>
                <a:ext cx="546734" cy="704849"/>
              </a:xfrm>
              <a:custGeom>
                <a:avLst/>
                <a:gdLst>
                  <a:gd name="csX0" fmla="*/ 0 w 546734"/>
                  <a:gd name="csY0" fmla="*/ 0 h 704850"/>
                  <a:gd name="csX1" fmla="*/ 546735 w 546734"/>
                  <a:gd name="csY1" fmla="*/ 352425 h 704850"/>
                  <a:gd name="csX2" fmla="*/ 0 w 546734"/>
                  <a:gd name="csY2" fmla="*/ 704850 h 7048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546734" h="704850">
                    <a:moveTo>
                      <a:pt x="0" y="0"/>
                    </a:moveTo>
                    <a:lnTo>
                      <a:pt x="546735" y="352425"/>
                    </a:lnTo>
                    <a:lnTo>
                      <a:pt x="0" y="704850"/>
                    </a:ln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058A423-A3D9-9C74-C883-14452638BAC5}"/>
              </a:ext>
            </a:extLst>
          </p:cNvPr>
          <p:cNvGrpSpPr/>
          <p:nvPr/>
        </p:nvGrpSpPr>
        <p:grpSpPr>
          <a:xfrm>
            <a:off x="6597077" y="2961857"/>
            <a:ext cx="4876764" cy="2553891"/>
            <a:chOff x="2184101" y="2961861"/>
            <a:chExt cx="4839186" cy="2553891"/>
          </a:xfrm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3" name="TextBox 12">
              <a:hlinkClick r:id="rId4"/>
              <a:extLst>
                <a:ext uri="{FF2B5EF4-FFF2-40B4-BE49-F238E27FC236}">
                  <a16:creationId xmlns:a16="http://schemas.microsoft.com/office/drawing/2014/main" id="{7E938E03-D0EC-5F01-9003-A4069C508570}"/>
                </a:ext>
              </a:extLst>
            </p:cNvPr>
            <p:cNvSpPr txBox="1"/>
            <p:nvPr/>
          </p:nvSpPr>
          <p:spPr>
            <a:xfrm>
              <a:off x="2184101" y="2961861"/>
              <a:ext cx="4839186" cy="2553891"/>
            </a:xfrm>
            <a:prstGeom prst="roundRect">
              <a:avLst/>
            </a:prstGeom>
            <a:ln w="76200">
              <a:solidFill>
                <a:schemeClr val="accent5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GB" sz="2400" b="1" dirty="0">
                  <a:latin typeface="Arial Nova" panose="020B0504020202020204" pitchFamily="34" charset="0"/>
                </a:rPr>
                <a:t>Mistrust of State Institutions:</a:t>
              </a:r>
              <a:br>
                <a:rPr lang="en-GB" sz="2400" b="1" dirty="0">
                  <a:latin typeface="Arial Nova" panose="020B0504020202020204" pitchFamily="34" charset="0"/>
                </a:rPr>
              </a:br>
              <a:r>
                <a:rPr lang="en-GB" sz="2400" dirty="0">
                  <a:latin typeface="Arial Nova" panose="020B0504020202020204" pitchFamily="34" charset="0"/>
                </a:rPr>
                <a:t>Democratic barriers for Romani (Gypsy), Roma and Irish Traveller communities</a:t>
              </a:r>
            </a:p>
            <a:p>
              <a:endParaRPr lang="en-GB" sz="2400" dirty="0">
                <a:latin typeface="Arial Nova" panose="020B0504020202020204" pitchFamily="34" charset="0"/>
              </a:endParaRPr>
            </a:p>
            <a:p>
              <a:endParaRPr lang="en-GB" sz="2400" dirty="0">
                <a:latin typeface="Arial Nova" panose="020B0504020202020204" pitchFamily="34" charset="0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BD568588-379C-C709-9D4D-445510023C98}"/>
                </a:ext>
              </a:extLst>
            </p:cNvPr>
            <p:cNvGrpSpPr/>
            <p:nvPr/>
          </p:nvGrpSpPr>
          <p:grpSpPr>
            <a:xfrm>
              <a:off x="2484779" y="4741240"/>
              <a:ext cx="695740" cy="591379"/>
              <a:chOff x="10115756" y="4797897"/>
              <a:chExt cx="1133061" cy="969183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8A61A9C8-ED56-3F20-712D-A67205AF6E98}"/>
                  </a:ext>
                </a:extLst>
              </p:cNvPr>
              <p:cNvSpPr/>
              <p:nvPr/>
            </p:nvSpPr>
            <p:spPr>
              <a:xfrm>
                <a:off x="10115756" y="4797897"/>
                <a:ext cx="1133061" cy="969183"/>
              </a:xfrm>
              <a:prstGeom prst="ellipse">
                <a:avLst/>
              </a:prstGeom>
              <a:solidFill>
                <a:schemeClr val="accent5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" name="Graphic 5" descr="Play with solid fill">
                <a:extLst>
                  <a:ext uri="{FF2B5EF4-FFF2-40B4-BE49-F238E27FC236}">
                    <a16:creationId xmlns:a16="http://schemas.microsoft.com/office/drawing/2014/main" id="{6DA527BD-04DB-6BE9-A7B7-311FC58580E7}"/>
                  </a:ext>
                </a:extLst>
              </p:cNvPr>
              <p:cNvSpPr/>
              <p:nvPr/>
            </p:nvSpPr>
            <p:spPr>
              <a:xfrm>
                <a:off x="10411197" y="4848164"/>
                <a:ext cx="546734" cy="704849"/>
              </a:xfrm>
              <a:custGeom>
                <a:avLst/>
                <a:gdLst>
                  <a:gd name="csX0" fmla="*/ 0 w 546734"/>
                  <a:gd name="csY0" fmla="*/ 0 h 704850"/>
                  <a:gd name="csX1" fmla="*/ 546735 w 546734"/>
                  <a:gd name="csY1" fmla="*/ 352425 h 704850"/>
                  <a:gd name="csX2" fmla="*/ 0 w 546734"/>
                  <a:gd name="csY2" fmla="*/ 704850 h 7048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546734" h="704850">
                    <a:moveTo>
                      <a:pt x="0" y="0"/>
                    </a:moveTo>
                    <a:lnTo>
                      <a:pt x="546735" y="352425"/>
                    </a:lnTo>
                    <a:lnTo>
                      <a:pt x="0" y="704850"/>
                    </a:ln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CE9ADB5-9F24-65E9-BE43-977CD1006785}"/>
              </a:ext>
            </a:extLst>
          </p:cNvPr>
          <p:cNvGrpSpPr/>
          <p:nvPr/>
        </p:nvGrpSpPr>
        <p:grpSpPr>
          <a:xfrm>
            <a:off x="11825061" y="2961858"/>
            <a:ext cx="5011826" cy="2553891"/>
            <a:chOff x="2266121" y="2961861"/>
            <a:chExt cx="4611757" cy="2553891"/>
          </a:xfrm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9" name="TextBox 18">
              <a:hlinkClick r:id="rId5"/>
              <a:extLst>
                <a:ext uri="{FF2B5EF4-FFF2-40B4-BE49-F238E27FC236}">
                  <a16:creationId xmlns:a16="http://schemas.microsoft.com/office/drawing/2014/main" id="{360C3455-D94C-A5ED-C286-C2F89A5CBA26}"/>
                </a:ext>
              </a:extLst>
            </p:cNvPr>
            <p:cNvSpPr txBox="1"/>
            <p:nvPr/>
          </p:nvSpPr>
          <p:spPr>
            <a:xfrm>
              <a:off x="2266121" y="2961861"/>
              <a:ext cx="4611757" cy="2553891"/>
            </a:xfrm>
            <a:prstGeom prst="roundRect">
              <a:avLst/>
            </a:prstGeom>
            <a:ln w="76200">
              <a:solidFill>
                <a:schemeClr val="accent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GB" sz="2400" b="1" dirty="0">
                  <a:latin typeface="Arial Nova" panose="020B0504020202020204" pitchFamily="34" charset="0"/>
                </a:rPr>
                <a:t>Perception to voting in the UK:</a:t>
              </a:r>
            </a:p>
            <a:p>
              <a:r>
                <a:rPr lang="en-GB" sz="2400" dirty="0">
                  <a:latin typeface="Arial Nova" panose="020B0504020202020204" pitchFamily="34" charset="0"/>
                </a:rPr>
                <a:t>Democratic barriers</a:t>
              </a:r>
            </a:p>
            <a:p>
              <a:endParaRPr lang="en-GB" sz="2400" dirty="0">
                <a:latin typeface="Arial Nova" panose="020B0504020202020204" pitchFamily="34" charset="0"/>
              </a:endParaRPr>
            </a:p>
            <a:p>
              <a:endParaRPr lang="en-GB" sz="2400" dirty="0">
                <a:latin typeface="Arial Nova" panose="020B0504020202020204" pitchFamily="34" charset="0"/>
              </a:endParaRPr>
            </a:p>
            <a:p>
              <a:endParaRPr lang="en-GB" sz="2400" dirty="0">
                <a:latin typeface="Arial Nova" panose="020B0504020202020204" pitchFamily="34" charset="0"/>
              </a:endParaRPr>
            </a:p>
            <a:p>
              <a:endParaRPr lang="en-GB" sz="2400" dirty="0">
                <a:latin typeface="Arial Nova" panose="020B0504020202020204" pitchFamily="34" charset="0"/>
              </a:endParaRP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13C56775-AF69-464F-B929-9D5CCA4A9C18}"/>
                </a:ext>
              </a:extLst>
            </p:cNvPr>
            <p:cNvGrpSpPr/>
            <p:nvPr/>
          </p:nvGrpSpPr>
          <p:grpSpPr>
            <a:xfrm>
              <a:off x="2425148" y="4691267"/>
              <a:ext cx="695740" cy="591379"/>
              <a:chOff x="10018643" y="4715999"/>
              <a:chExt cx="1133061" cy="969183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B9FCDE87-1FA9-9BE9-4EFE-330C69DC2E08}"/>
                  </a:ext>
                </a:extLst>
              </p:cNvPr>
              <p:cNvSpPr/>
              <p:nvPr/>
            </p:nvSpPr>
            <p:spPr>
              <a:xfrm>
                <a:off x="10018643" y="4715999"/>
                <a:ext cx="1133061" cy="969183"/>
              </a:xfrm>
              <a:prstGeom prst="ellipse">
                <a:avLst/>
              </a:prstGeom>
              <a:solidFill>
                <a:schemeClr val="accent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Graphic 5" descr="Play with solid fill">
                <a:extLst>
                  <a:ext uri="{FF2B5EF4-FFF2-40B4-BE49-F238E27FC236}">
                    <a16:creationId xmlns:a16="http://schemas.microsoft.com/office/drawing/2014/main" id="{D0F87D27-9DC9-58C6-281E-319A216D82D4}"/>
                  </a:ext>
                </a:extLst>
              </p:cNvPr>
              <p:cNvSpPr/>
              <p:nvPr/>
            </p:nvSpPr>
            <p:spPr>
              <a:xfrm>
                <a:off x="10411197" y="4848164"/>
                <a:ext cx="546734" cy="704849"/>
              </a:xfrm>
              <a:custGeom>
                <a:avLst/>
                <a:gdLst>
                  <a:gd name="csX0" fmla="*/ 0 w 546734"/>
                  <a:gd name="csY0" fmla="*/ 0 h 704850"/>
                  <a:gd name="csX1" fmla="*/ 546735 w 546734"/>
                  <a:gd name="csY1" fmla="*/ 352425 h 704850"/>
                  <a:gd name="csX2" fmla="*/ 0 w 546734"/>
                  <a:gd name="csY2" fmla="*/ 704850 h 7048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546734" h="704850">
                    <a:moveTo>
                      <a:pt x="0" y="0"/>
                    </a:moveTo>
                    <a:lnTo>
                      <a:pt x="546735" y="352425"/>
                    </a:lnTo>
                    <a:lnTo>
                      <a:pt x="0" y="704850"/>
                    </a:ln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96D37B6-C05C-44C9-80B4-8CB1BDBDC788}"/>
              </a:ext>
            </a:extLst>
          </p:cNvPr>
          <p:cNvGrpSpPr/>
          <p:nvPr/>
        </p:nvGrpSpPr>
        <p:grpSpPr>
          <a:xfrm>
            <a:off x="4165304" y="6175511"/>
            <a:ext cx="4611757" cy="2553891"/>
            <a:chOff x="2266121" y="2961861"/>
            <a:chExt cx="4611757" cy="2553891"/>
          </a:xfrm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" name="TextBox 23">
              <a:hlinkClick r:id="rId6"/>
              <a:extLst>
                <a:ext uri="{FF2B5EF4-FFF2-40B4-BE49-F238E27FC236}">
                  <a16:creationId xmlns:a16="http://schemas.microsoft.com/office/drawing/2014/main" id="{A5622094-44DF-B9ED-0E96-A5A5E32AF8A1}"/>
                </a:ext>
              </a:extLst>
            </p:cNvPr>
            <p:cNvSpPr txBox="1"/>
            <p:nvPr/>
          </p:nvSpPr>
          <p:spPr>
            <a:xfrm>
              <a:off x="2266121" y="2961861"/>
              <a:ext cx="4611757" cy="2553891"/>
            </a:xfrm>
            <a:prstGeom prst="roundRect">
              <a:avLst/>
            </a:prstGeom>
            <a:ln w="76200">
              <a:solidFill>
                <a:schemeClr val="accent6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GB" sz="2400" b="1" dirty="0">
                  <a:latin typeface="Arial Nova" panose="020B0504020202020204" pitchFamily="34" charset="0"/>
                </a:rPr>
                <a:t>When Politics Pushes People Away:</a:t>
              </a:r>
              <a:br>
                <a:rPr lang="en-GB" sz="2400" dirty="0">
                  <a:latin typeface="Arial Nova" panose="020B0504020202020204" pitchFamily="34" charset="0"/>
                </a:rPr>
              </a:br>
              <a:r>
                <a:rPr lang="en-GB" sz="2400" dirty="0">
                  <a:latin typeface="Arial Nova" panose="020B0504020202020204" pitchFamily="34" charset="0"/>
                </a:rPr>
                <a:t>Alienation, Language and Politicians</a:t>
              </a:r>
            </a:p>
            <a:p>
              <a:endParaRPr lang="en-GB" sz="2400" dirty="0">
                <a:latin typeface="Arial Nova" panose="020B0504020202020204" pitchFamily="34" charset="0"/>
              </a:endParaRPr>
            </a:p>
            <a:p>
              <a:endParaRPr lang="en-GB" sz="2400" dirty="0">
                <a:latin typeface="Arial Nova" panose="020B0504020202020204" pitchFamily="34" charset="0"/>
              </a:endParaRP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D4CB16B8-72CF-04E4-33DF-4E396F1A8EB4}"/>
                </a:ext>
              </a:extLst>
            </p:cNvPr>
            <p:cNvGrpSpPr/>
            <p:nvPr/>
          </p:nvGrpSpPr>
          <p:grpSpPr>
            <a:xfrm>
              <a:off x="2425148" y="4691267"/>
              <a:ext cx="695740" cy="591379"/>
              <a:chOff x="10018643" y="4715999"/>
              <a:chExt cx="1133061" cy="969183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33509EC1-2960-C162-9953-C549D718D242}"/>
                  </a:ext>
                </a:extLst>
              </p:cNvPr>
              <p:cNvSpPr/>
              <p:nvPr/>
            </p:nvSpPr>
            <p:spPr>
              <a:xfrm>
                <a:off x="10018643" y="4715999"/>
                <a:ext cx="1133061" cy="969183"/>
              </a:xfrm>
              <a:prstGeom prst="ellipse">
                <a:avLst/>
              </a:prstGeom>
              <a:solidFill>
                <a:schemeClr val="accent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Graphic 5" descr="Play with solid fill">
                <a:extLst>
                  <a:ext uri="{FF2B5EF4-FFF2-40B4-BE49-F238E27FC236}">
                    <a16:creationId xmlns:a16="http://schemas.microsoft.com/office/drawing/2014/main" id="{B422628D-2120-1B70-7C95-61116B02904C}"/>
                  </a:ext>
                </a:extLst>
              </p:cNvPr>
              <p:cNvSpPr/>
              <p:nvPr/>
            </p:nvSpPr>
            <p:spPr>
              <a:xfrm>
                <a:off x="10411197" y="4848164"/>
                <a:ext cx="546734" cy="704849"/>
              </a:xfrm>
              <a:custGeom>
                <a:avLst/>
                <a:gdLst>
                  <a:gd name="csX0" fmla="*/ 0 w 546734"/>
                  <a:gd name="csY0" fmla="*/ 0 h 704850"/>
                  <a:gd name="csX1" fmla="*/ 546735 w 546734"/>
                  <a:gd name="csY1" fmla="*/ 352425 h 704850"/>
                  <a:gd name="csX2" fmla="*/ 0 w 546734"/>
                  <a:gd name="csY2" fmla="*/ 704850 h 7048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546734" h="704850">
                    <a:moveTo>
                      <a:pt x="0" y="0"/>
                    </a:moveTo>
                    <a:lnTo>
                      <a:pt x="546735" y="352425"/>
                    </a:lnTo>
                    <a:lnTo>
                      <a:pt x="0" y="704850"/>
                    </a:ln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</p:grp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2718856-0F36-66C9-F45F-17E6C7AD18C4}"/>
              </a:ext>
            </a:extLst>
          </p:cNvPr>
          <p:cNvGrpSpPr/>
          <p:nvPr/>
        </p:nvGrpSpPr>
        <p:grpSpPr>
          <a:xfrm>
            <a:off x="9510941" y="6175510"/>
            <a:ext cx="4611757" cy="2553891"/>
            <a:chOff x="2266121" y="2961861"/>
            <a:chExt cx="4611757" cy="2553891"/>
          </a:xfrm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9" name="TextBox 28">
              <a:hlinkClick r:id="rId7"/>
              <a:extLst>
                <a:ext uri="{FF2B5EF4-FFF2-40B4-BE49-F238E27FC236}">
                  <a16:creationId xmlns:a16="http://schemas.microsoft.com/office/drawing/2014/main" id="{81EA7377-2EE3-26A7-573A-7C5C1F0F2332}"/>
                </a:ext>
              </a:extLst>
            </p:cNvPr>
            <p:cNvSpPr txBox="1"/>
            <p:nvPr/>
          </p:nvSpPr>
          <p:spPr>
            <a:xfrm>
              <a:off x="2266121" y="2961861"/>
              <a:ext cx="4611757" cy="2553891"/>
            </a:xfrm>
            <a:prstGeom prst="roundRect">
              <a:avLst/>
            </a:prstGeom>
            <a:ln w="76200">
              <a:solidFill>
                <a:srgbClr val="14564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GB" sz="2400" b="1" dirty="0">
                  <a:latin typeface="Arial Nova" panose="020B0504020202020204" pitchFamily="34" charset="0"/>
                </a:rPr>
                <a:t>Pyramid of Need:</a:t>
              </a:r>
              <a:br>
                <a:rPr lang="en-GB" sz="2400" dirty="0">
                  <a:latin typeface="Arial Nova" panose="020B0504020202020204" pitchFamily="34" charset="0"/>
                </a:rPr>
              </a:br>
              <a:r>
                <a:rPr lang="en-GB" sz="2400" dirty="0">
                  <a:latin typeface="Arial Nova" panose="020B0504020202020204" pitchFamily="34" charset="0"/>
                </a:rPr>
                <a:t>Democratic barriers for Romani (Gypsy), Roma and Irish Traveller communities</a:t>
              </a:r>
            </a:p>
            <a:p>
              <a:endParaRPr lang="en-GB" sz="2400" dirty="0">
                <a:latin typeface="Arial Nova" panose="020B0504020202020204" pitchFamily="34" charset="0"/>
              </a:endParaRPr>
            </a:p>
            <a:p>
              <a:endParaRPr lang="en-GB" sz="2400" dirty="0">
                <a:latin typeface="Arial Nova" panose="020B0504020202020204" pitchFamily="34" charset="0"/>
              </a:endParaRP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8522B400-6F84-1743-E617-682D1D03EEEC}"/>
                </a:ext>
              </a:extLst>
            </p:cNvPr>
            <p:cNvGrpSpPr/>
            <p:nvPr/>
          </p:nvGrpSpPr>
          <p:grpSpPr>
            <a:xfrm>
              <a:off x="2425148" y="4691267"/>
              <a:ext cx="695740" cy="591379"/>
              <a:chOff x="10018643" y="4715999"/>
              <a:chExt cx="1133061" cy="969183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10357236-4C73-30E9-ABD7-50CFA59F1290}"/>
                  </a:ext>
                </a:extLst>
              </p:cNvPr>
              <p:cNvSpPr/>
              <p:nvPr/>
            </p:nvSpPr>
            <p:spPr>
              <a:xfrm>
                <a:off x="10018643" y="4715999"/>
                <a:ext cx="1133061" cy="969183"/>
              </a:xfrm>
              <a:prstGeom prst="ellipse">
                <a:avLst/>
              </a:prstGeom>
              <a:solidFill>
                <a:srgbClr val="1B4D3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2" name="Graphic 5" descr="Play with solid fill">
                <a:extLst>
                  <a:ext uri="{FF2B5EF4-FFF2-40B4-BE49-F238E27FC236}">
                    <a16:creationId xmlns:a16="http://schemas.microsoft.com/office/drawing/2014/main" id="{CA905EC2-7D3C-011C-1CF6-A5F1AC44EDE2}"/>
                  </a:ext>
                </a:extLst>
              </p:cNvPr>
              <p:cNvSpPr/>
              <p:nvPr/>
            </p:nvSpPr>
            <p:spPr>
              <a:xfrm>
                <a:off x="10411197" y="4848164"/>
                <a:ext cx="546734" cy="704849"/>
              </a:xfrm>
              <a:custGeom>
                <a:avLst/>
                <a:gdLst>
                  <a:gd name="csX0" fmla="*/ 0 w 546734"/>
                  <a:gd name="csY0" fmla="*/ 0 h 704850"/>
                  <a:gd name="csX1" fmla="*/ 546735 w 546734"/>
                  <a:gd name="csY1" fmla="*/ 352425 h 704850"/>
                  <a:gd name="csX2" fmla="*/ 0 w 546734"/>
                  <a:gd name="csY2" fmla="*/ 704850 h 7048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546734" h="704850">
                    <a:moveTo>
                      <a:pt x="0" y="0"/>
                    </a:moveTo>
                    <a:lnTo>
                      <a:pt x="546735" y="352425"/>
                    </a:lnTo>
                    <a:lnTo>
                      <a:pt x="0" y="704850"/>
                    </a:ln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</p:grpSp>
      </p:grpSp>
      <p:sp>
        <p:nvSpPr>
          <p:cNvPr id="33" name="Freeform 3">
            <a:hlinkClick r:id="rId8" action="ppaction://hlinksldjump"/>
            <a:extLst>
              <a:ext uri="{FF2B5EF4-FFF2-40B4-BE49-F238E27FC236}">
                <a16:creationId xmlns:a16="http://schemas.microsoft.com/office/drawing/2014/main" id="{ABB51870-AA3B-8990-0FC2-28D481491FC9}"/>
              </a:ext>
            </a:extLst>
          </p:cNvPr>
          <p:cNvSpPr/>
          <p:nvPr/>
        </p:nvSpPr>
        <p:spPr>
          <a:xfrm>
            <a:off x="15239999" y="9105894"/>
            <a:ext cx="2819399" cy="990603"/>
          </a:xfrm>
          <a:custGeom>
            <a:avLst/>
            <a:gdLst/>
            <a:ahLst/>
            <a:cxnLst/>
            <a:rect l="l" t="t" r="r" b="b"/>
            <a:pathLst>
              <a:path w="24379301" h="13599033">
                <a:moveTo>
                  <a:pt x="0" y="0"/>
                </a:moveTo>
                <a:lnTo>
                  <a:pt x="24379301" y="0"/>
                </a:lnTo>
                <a:lnTo>
                  <a:pt x="24379301" y="13599033"/>
                </a:lnTo>
                <a:lnTo>
                  <a:pt x="0" y="1359903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540528" t="-915203" r="-7994" b="-15001"/>
            </a:stretch>
          </a:blipFill>
        </p:spPr>
        <p:txBody>
          <a:bodyPr/>
          <a:lstStyle/>
          <a:p>
            <a:endParaRPr lang="en-GB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65A8910-0D05-BD73-D331-B5F31AB408F4}"/>
              </a:ext>
            </a:extLst>
          </p:cNvPr>
          <p:cNvSpPr txBox="1"/>
          <p:nvPr/>
        </p:nvSpPr>
        <p:spPr>
          <a:xfrm>
            <a:off x="2305880" y="544005"/>
            <a:ext cx="124636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1456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Policy Briefs and Resources </a:t>
            </a:r>
            <a:endParaRPr lang="en-GB" sz="8000" b="1" dirty="0">
              <a:solidFill>
                <a:srgbClr val="14564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0776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3000"/>
                            </p:stCondLst>
                            <p:childTnLst>
                              <p:par>
                                <p:cTn id="33" presetID="26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50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F22921A-8275-46B7-A612-885C33D842A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868"/>
          <a:stretch>
            <a:fillRect/>
          </a:stretch>
        </p:blipFill>
        <p:spPr>
          <a:xfrm>
            <a:off x="1444492" y="1315232"/>
            <a:ext cx="6894998" cy="675152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1DAC4E0F613A48AD7B32606DA628BC" ma:contentTypeVersion="19" ma:contentTypeDescription="Create a new document." ma:contentTypeScope="" ma:versionID="a5f99a8b02b405aabc802b342365105c">
  <xsd:schema xmlns:xsd="http://www.w3.org/2001/XMLSchema" xmlns:xs="http://www.w3.org/2001/XMLSchema" xmlns:p="http://schemas.microsoft.com/office/2006/metadata/properties" xmlns:ns2="1f9ae5b7-cfd6-48cb-8b14-7421c3d4b508" xmlns:ns3="0235eb32-42b0-4dad-8925-a15ba5bbf750" targetNamespace="http://schemas.microsoft.com/office/2006/metadata/properties" ma:root="true" ma:fieldsID="fa9c6d007c237ff4d03100d2c6cfaaa5" ns2:_="" ns3:_="">
    <xsd:import namespace="1f9ae5b7-cfd6-48cb-8b14-7421c3d4b508"/>
    <xsd:import namespace="0235eb32-42b0-4dad-8925-a15ba5bbf75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9ae5b7-cfd6-48cb-8b14-7421c3d4b50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53d5d54-25fd-49b8-ac11-94ed4c986958}" ma:internalName="TaxCatchAll" ma:showField="CatchAllData" ma:web="1f9ae5b7-cfd6-48cb-8b14-7421c3d4b50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35eb32-42b0-4dad-8925-a15ba5bbf7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fde8a2f-9f5a-4ab0-8612-b0836824e0a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35eb32-42b0-4dad-8925-a15ba5bbf750">
      <Terms xmlns="http://schemas.microsoft.com/office/infopath/2007/PartnerControls"/>
    </lcf76f155ced4ddcb4097134ff3c332f>
    <TaxCatchAll xmlns="1f9ae5b7-cfd6-48cb-8b14-7421c3d4b508" xsi:nil="true"/>
  </documentManagement>
</p:properties>
</file>

<file path=customXml/itemProps1.xml><?xml version="1.0" encoding="utf-8"?>
<ds:datastoreItem xmlns:ds="http://schemas.openxmlformats.org/officeDocument/2006/customXml" ds:itemID="{C9D8BF4A-3BB3-4A1B-9150-834FE9EF31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f9ae5b7-cfd6-48cb-8b14-7421c3d4b508"/>
    <ds:schemaRef ds:uri="0235eb32-42b0-4dad-8925-a15ba5bbf75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8A37542-D0AF-4E78-8D5C-46D88787774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90B0920-40D4-4321-BAF4-9E1EBA1397BC}">
  <ds:schemaRefs>
    <ds:schemaRef ds:uri="0235eb32-42b0-4dad-8925-a15ba5bbf750"/>
    <ds:schemaRef ds:uri="http://www.w3.org/XML/1998/namespace"/>
    <ds:schemaRef ds:uri="http://schemas.openxmlformats.org/package/2006/metadata/core-properties"/>
    <ds:schemaRef ds:uri="1f9ae5b7-cfd6-48cb-8b14-7421c3d4b508"/>
    <ds:schemaRef ds:uri="http://purl.org/dc/elements/1.1/"/>
    <ds:schemaRef ds:uri="http://purl.org/dc/dcmitype/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1311</TotalTime>
  <Words>266</Words>
  <Application>Microsoft Office PowerPoint</Application>
  <PresentationFormat>Custom</PresentationFormat>
  <Paragraphs>33</Paragraphs>
  <Slides>12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Montserrat Classic</vt:lpstr>
      <vt:lpstr>Arial Nova</vt:lpstr>
      <vt:lpstr>Calibri Light</vt:lpstr>
      <vt:lpstr>Times New Roman</vt:lpstr>
      <vt:lpstr>Calibri</vt:lpstr>
      <vt:lpstr>Open Sans Light</vt:lpstr>
      <vt:lpstr>Aptos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TM Presentation Design</dc:title>
  <dc:creator>Phil Regan</dc:creator>
  <cp:lastModifiedBy>Phil Regan</cp:lastModifiedBy>
  <cp:revision>139</cp:revision>
  <dcterms:created xsi:type="dcterms:W3CDTF">2006-08-16T00:00:00Z</dcterms:created>
  <dcterms:modified xsi:type="dcterms:W3CDTF">2026-04-26T19:25:24Z</dcterms:modified>
  <dc:identifier>DAEZxC-BjjY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0x010100ED1DAC4E0F613A48AD7B32606DA628BC</vt:lpwstr>
  </property>
  <property fmtid="{D5CDD505-2E9C-101B-9397-08002B2CF9AE}" pid="3" name="MediaServiceImageTags">
    <vt:lpwstr/>
  </property>
</Properties>
</file>